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11" r:id="rId3"/>
    <p:sldId id="258" r:id="rId4"/>
    <p:sldId id="299" r:id="rId5"/>
    <p:sldId id="294" r:id="rId6"/>
    <p:sldId id="295" r:id="rId7"/>
    <p:sldId id="300" r:id="rId8"/>
    <p:sldId id="283" r:id="rId9"/>
    <p:sldId id="289" r:id="rId10"/>
    <p:sldId id="292" r:id="rId11"/>
    <p:sldId id="305" r:id="rId12"/>
    <p:sldId id="306" r:id="rId13"/>
    <p:sldId id="298" r:id="rId14"/>
    <p:sldId id="265" r:id="rId15"/>
    <p:sldId id="303" r:id="rId16"/>
    <p:sldId id="260" r:id="rId17"/>
    <p:sldId id="312" r:id="rId18"/>
    <p:sldId id="267" r:id="rId19"/>
    <p:sldId id="268" r:id="rId20"/>
    <p:sldId id="272" r:id="rId21"/>
    <p:sldId id="296" r:id="rId22"/>
    <p:sldId id="307" r:id="rId23"/>
    <p:sldId id="304" r:id="rId24"/>
    <p:sldId id="310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22" autoAdjust="0"/>
    <p:restoredTop sz="94660"/>
  </p:normalViewPr>
  <p:slideViewPr>
    <p:cSldViewPr snapToGrid="0">
      <p:cViewPr>
        <p:scale>
          <a:sx n="62" d="100"/>
          <a:sy n="62" d="100"/>
        </p:scale>
        <p:origin x="5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8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5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9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1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F82F-4585-4246-8358-1CB84D6430F7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0DB0-F3EE-45B9-B538-8D25DFBF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54" y="5504159"/>
            <a:ext cx="6791059" cy="610766"/>
          </a:xfrm>
        </p:spPr>
        <p:txBody>
          <a:bodyPr>
            <a:noAutofit/>
          </a:bodyPr>
          <a:lstStyle/>
          <a:p>
            <a:r>
              <a:rPr lang="en-US" sz="2800" dirty="0"/>
              <a:t>Anthony Piña, Ken Moran and Barry Sanford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865" y="802599"/>
            <a:ext cx="7953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Improving our Course Development and Alignment with Course Mapping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315" y="2431366"/>
            <a:ext cx="3870444" cy="25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54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Filling the gap</a:t>
            </a:r>
          </a:p>
        </p:txBody>
      </p:sp>
      <p:sp>
        <p:nvSpPr>
          <p:cNvPr id="4" name="Up Arrow Callout 3"/>
          <p:cNvSpPr/>
          <p:nvPr/>
        </p:nvSpPr>
        <p:spPr>
          <a:xfrm>
            <a:off x="320040" y="5966460"/>
            <a:ext cx="8511540" cy="670560"/>
          </a:xfrm>
          <a:prstGeom prst="upArrowCallout">
            <a:avLst/>
          </a:prstGeom>
          <a:solidFill>
            <a:srgbClr val="C00000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Development (bottom up)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8650" y="3787140"/>
            <a:ext cx="2155031" cy="5257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PECC &amp; Assessment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20303" y="2962744"/>
            <a:ext cx="1524000" cy="591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Curriculum Committee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6714" y="3605033"/>
            <a:ext cx="1516380" cy="59151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3-year course review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5505" y="3018943"/>
            <a:ext cx="1478280" cy="5812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Outcomes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77841" y="4812237"/>
            <a:ext cx="1828800" cy="6130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Online Course Development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93519" y="4597216"/>
            <a:ext cx="1589246" cy="59661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F2F Course Development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320040" y="1761171"/>
            <a:ext cx="8511540" cy="708660"/>
          </a:xfrm>
          <a:prstGeom prst="downArrowCallou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Accreditation and Regulatory Bodies (top down)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19100" y="2339341"/>
            <a:ext cx="8465820" cy="3550920"/>
          </a:xfrm>
          <a:prstGeom prst="cloudCallout">
            <a:avLst>
              <a:gd name="adj1" fmla="val -48981"/>
              <a:gd name="adj2" fmla="val 528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" y="5288280"/>
            <a:ext cx="129540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54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Goal is alignment</a:t>
            </a:r>
          </a:p>
        </p:txBody>
      </p:sp>
      <p:sp>
        <p:nvSpPr>
          <p:cNvPr id="4" name="Up Arrow Callout 3"/>
          <p:cNvSpPr/>
          <p:nvPr/>
        </p:nvSpPr>
        <p:spPr>
          <a:xfrm>
            <a:off x="320040" y="5966460"/>
            <a:ext cx="8511540" cy="670560"/>
          </a:xfrm>
          <a:prstGeom prst="upArrowCallout">
            <a:avLst/>
          </a:prstGeom>
          <a:solidFill>
            <a:srgbClr val="C00000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Development (bottom up)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6703" y="3709784"/>
            <a:ext cx="1333976" cy="5535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PECC &amp; Assessment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90922" y="3665933"/>
            <a:ext cx="1524000" cy="591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Curriculum Committee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76133" y="3682377"/>
            <a:ext cx="1516380" cy="59151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3-year course review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4844" y="3692627"/>
            <a:ext cx="1349216" cy="5812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Outcomes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19987" y="3682377"/>
            <a:ext cx="1609725" cy="57507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F2F/OL Course Development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320040" y="1761171"/>
            <a:ext cx="8511540" cy="708660"/>
          </a:xfrm>
          <a:prstGeom prst="downArrowCallou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Accreditation and Regulatory Bodies (top down)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19100" y="2339341"/>
            <a:ext cx="8465820" cy="3550920"/>
          </a:xfrm>
          <a:prstGeom prst="cloudCallout">
            <a:avLst>
              <a:gd name="adj1" fmla="val -48981"/>
              <a:gd name="adj2" fmla="val 528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" y="5288280"/>
            <a:ext cx="129540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Reach the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905001"/>
            <a:ext cx="5619750" cy="4271962"/>
          </a:xfrm>
        </p:spPr>
        <p:txBody>
          <a:bodyPr/>
          <a:lstStyle/>
          <a:p>
            <a:r>
              <a:rPr lang="en-US" dirty="0"/>
              <a:t>By making a change in the course development process we can facilitate alignment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98689-2CE7-444A-928A-8B60E3876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2128545"/>
            <a:ext cx="2559178" cy="15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6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54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it started: COBA OER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840" y="1894204"/>
            <a:ext cx="6126480" cy="4963795"/>
          </a:xfrm>
        </p:spPr>
        <p:txBody>
          <a:bodyPr>
            <a:normAutofit/>
          </a:bodyPr>
          <a:lstStyle/>
          <a:p>
            <a:r>
              <a:rPr lang="en-US" dirty="0"/>
              <a:t>Expected</a:t>
            </a:r>
          </a:p>
          <a:p>
            <a:pPr lvl="1"/>
            <a:r>
              <a:rPr lang="en-US" dirty="0"/>
              <a:t>Students saved money</a:t>
            </a:r>
          </a:p>
          <a:p>
            <a:pPr lvl="1"/>
            <a:r>
              <a:rPr lang="en-US" dirty="0"/>
              <a:t>Students rated OER courses higher</a:t>
            </a:r>
          </a:p>
          <a:p>
            <a:pPr lvl="1"/>
            <a:r>
              <a:rPr lang="en-US" dirty="0"/>
              <a:t>Students rated OER materials as better</a:t>
            </a:r>
          </a:p>
          <a:p>
            <a:pPr lvl="1"/>
            <a:r>
              <a:rPr lang="en-US" dirty="0"/>
              <a:t>Students likely to enroll in OER institutions</a:t>
            </a:r>
          </a:p>
          <a:p>
            <a:pPr lvl="1"/>
            <a:r>
              <a:rPr lang="en-US" dirty="0"/>
              <a:t>Faculty felt more liberated</a:t>
            </a:r>
          </a:p>
          <a:p>
            <a:r>
              <a:rPr lang="en-US" dirty="0"/>
              <a:t>Unexpected</a:t>
            </a:r>
          </a:p>
          <a:p>
            <a:pPr lvl="1"/>
            <a:r>
              <a:rPr lang="en-US" dirty="0"/>
              <a:t>Course design process improved</a:t>
            </a:r>
          </a:p>
          <a:p>
            <a:pPr lvl="1"/>
            <a:r>
              <a:rPr lang="en-US" dirty="0"/>
              <a:t>Faculty SME and IDs relationship improved</a:t>
            </a:r>
          </a:p>
          <a:p>
            <a:r>
              <a:rPr lang="en-US" b="1" dirty="0"/>
              <a:t>Course maps were key!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062967"/>
            <a:ext cx="2084070" cy="21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4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Course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912621"/>
            <a:ext cx="5619750" cy="4264342"/>
          </a:xfrm>
        </p:spPr>
        <p:txBody>
          <a:bodyPr/>
          <a:lstStyle/>
          <a:p>
            <a:r>
              <a:rPr lang="en-US" dirty="0"/>
              <a:t>Course blueprint/architectural document</a:t>
            </a:r>
          </a:p>
          <a:p>
            <a:r>
              <a:rPr lang="en-US" dirty="0"/>
              <a:t>Specifies course and weekly objectives, assessments &amp; content</a:t>
            </a:r>
          </a:p>
          <a:p>
            <a:r>
              <a:rPr lang="en-US" dirty="0"/>
              <a:t>Guides the development of the course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09"/>
          <a:stretch/>
        </p:blipFill>
        <p:spPr>
          <a:xfrm>
            <a:off x="439706" y="2053590"/>
            <a:ext cx="2218456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1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Current course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/>
              <a:t>Academic Unit (Dean) </a:t>
            </a:r>
          </a:p>
          <a:p>
            <a:pPr lvl="1"/>
            <a:r>
              <a:rPr lang="en-US" dirty="0"/>
              <a:t>Determines need &amp; selects SME</a:t>
            </a:r>
          </a:p>
          <a:p>
            <a:pPr lvl="1"/>
            <a:r>
              <a:rPr lang="en-US" dirty="0"/>
              <a:t>Requests course development</a:t>
            </a:r>
          </a:p>
          <a:p>
            <a:pPr lvl="1"/>
            <a:r>
              <a:rPr lang="en-US" dirty="0"/>
              <a:t>Evaluates and approves course</a:t>
            </a:r>
          </a:p>
          <a:p>
            <a:r>
              <a:rPr lang="en-US" dirty="0"/>
              <a:t>SME and ID</a:t>
            </a:r>
          </a:p>
          <a:p>
            <a:pPr lvl="1"/>
            <a:r>
              <a:rPr lang="en-US" dirty="0"/>
              <a:t>Completion of course map </a:t>
            </a:r>
          </a:p>
          <a:p>
            <a:pPr lvl="2"/>
            <a:r>
              <a:rPr lang="en-US" dirty="0"/>
              <a:t>Course objectives and major assessment</a:t>
            </a:r>
          </a:p>
          <a:p>
            <a:pPr lvl="2"/>
            <a:r>
              <a:rPr lang="en-US" dirty="0"/>
              <a:t>Weekly objectives, assignments and content</a:t>
            </a:r>
          </a:p>
          <a:p>
            <a:pPr lvl="1"/>
            <a:r>
              <a:rPr lang="en-US" dirty="0"/>
              <a:t>SME selects, vets &amp; creates course content</a:t>
            </a:r>
          </a:p>
          <a:p>
            <a:pPr lvl="1"/>
            <a:r>
              <a:rPr lang="en-US" dirty="0"/>
              <a:t>ID assures content meets standards &amp; requests payment</a:t>
            </a:r>
          </a:p>
        </p:txBody>
      </p:sp>
    </p:spTree>
    <p:extLst>
      <p:ext uri="{BB962C8B-B14F-4D97-AF65-F5344CB8AC3E}">
        <p14:creationId xmlns:p14="http://schemas.microsoft.com/office/powerpoint/2010/main" val="318220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New course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714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Academic Unit (Dean) </a:t>
            </a:r>
          </a:p>
          <a:p>
            <a:pPr lvl="1"/>
            <a:r>
              <a:rPr lang="en-US" dirty="0"/>
              <a:t>Determines need &amp; selects SME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Completion of Program-to-Course Map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Course objectives and major assessment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Emphases and requirements of course</a:t>
            </a:r>
          </a:p>
          <a:p>
            <a:pPr lvl="1"/>
            <a:r>
              <a:rPr lang="en-US" dirty="0"/>
              <a:t>Requests course development</a:t>
            </a:r>
          </a:p>
          <a:p>
            <a:pPr lvl="1"/>
            <a:r>
              <a:rPr lang="en-US" dirty="0"/>
              <a:t>Evaluates and approves course</a:t>
            </a:r>
          </a:p>
          <a:p>
            <a:r>
              <a:rPr lang="en-US" dirty="0"/>
              <a:t>SME and ID</a:t>
            </a:r>
          </a:p>
          <a:p>
            <a:pPr lvl="1"/>
            <a:r>
              <a:rPr lang="en-US" dirty="0"/>
              <a:t>Completion of course map </a:t>
            </a:r>
          </a:p>
          <a:p>
            <a:pPr lvl="2"/>
            <a:r>
              <a:rPr lang="en-US" strike="sngStrike" dirty="0">
                <a:solidFill>
                  <a:srgbClr val="C00000"/>
                </a:solidFill>
              </a:rPr>
              <a:t>Course objectives and major assessment</a:t>
            </a:r>
          </a:p>
          <a:p>
            <a:pPr lvl="2"/>
            <a:r>
              <a:rPr lang="en-US" dirty="0"/>
              <a:t>Weekly objectives, assignments and content</a:t>
            </a:r>
          </a:p>
          <a:p>
            <a:pPr lvl="1"/>
            <a:r>
              <a:rPr lang="en-US" dirty="0"/>
              <a:t>SME selects, vets &amp; creates course content</a:t>
            </a:r>
          </a:p>
          <a:p>
            <a:pPr lvl="1"/>
            <a:r>
              <a:rPr lang="en-US" dirty="0"/>
              <a:t>ID assures content meets standards &amp; requests payment</a:t>
            </a:r>
          </a:p>
        </p:txBody>
      </p:sp>
    </p:spTree>
    <p:extLst>
      <p:ext uri="{BB962C8B-B14F-4D97-AF65-F5344CB8AC3E}">
        <p14:creationId xmlns:p14="http://schemas.microsoft.com/office/powerpoint/2010/main" val="3310984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62DF-1FAA-43E2-AEE4-8A971476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www.sullivanonline.net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1B7CA-1166-49AF-A7DE-95F144EB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253654" cy="48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6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Program-to-course map (Dean)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0435"/>
          </a:xfrm>
        </p:spPr>
        <p:txBody>
          <a:bodyPr>
            <a:normAutofit/>
          </a:bodyPr>
          <a:lstStyle/>
          <a:p>
            <a:r>
              <a:rPr lang="en-US" dirty="0"/>
              <a:t>First part of Course Map</a:t>
            </a:r>
          </a:p>
          <a:p>
            <a:pPr lvl="1"/>
            <a:r>
              <a:rPr lang="en-US" dirty="0"/>
              <a:t>Program outcomes/assessment assigned to course</a:t>
            </a:r>
          </a:p>
          <a:p>
            <a:pPr lvl="1"/>
            <a:r>
              <a:rPr lang="en-US" dirty="0"/>
              <a:t>Levels of learning outcomes (Bloom’s)</a:t>
            </a:r>
          </a:p>
          <a:p>
            <a:pPr lvl="1"/>
            <a:r>
              <a:rPr lang="en-US" dirty="0"/>
              <a:t>Course objectives linked to program outcomes</a:t>
            </a:r>
          </a:p>
          <a:p>
            <a:pPr lvl="1"/>
            <a:r>
              <a:rPr lang="en-US" dirty="0"/>
              <a:t>Dean’s guidance for assignments (if applicable)</a:t>
            </a:r>
          </a:p>
          <a:p>
            <a:pPr lvl="1"/>
            <a:r>
              <a:rPr lang="en-US" dirty="0"/>
              <a:t>Required materials (if applicable) </a:t>
            </a:r>
          </a:p>
          <a:p>
            <a:pPr lvl="1"/>
            <a:r>
              <a:rPr lang="en-US" dirty="0"/>
              <a:t>Faculty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704251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Weekly course map (SME &amp; 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part of Course Map</a:t>
            </a:r>
          </a:p>
          <a:p>
            <a:pPr lvl="1"/>
            <a:r>
              <a:rPr lang="en-US" dirty="0"/>
              <a:t>Weekly objectives (tied to course objectives)</a:t>
            </a:r>
          </a:p>
          <a:p>
            <a:pPr lvl="1"/>
            <a:r>
              <a:rPr lang="en-US" dirty="0"/>
              <a:t>How will you teach to the objective?</a:t>
            </a:r>
          </a:p>
          <a:p>
            <a:pPr lvl="1"/>
            <a:r>
              <a:rPr lang="en-US" dirty="0"/>
              <a:t>How will you assess this objective”</a:t>
            </a:r>
          </a:p>
          <a:p>
            <a:pPr lvl="1"/>
            <a:r>
              <a:rPr lang="en-US" dirty="0"/>
              <a:t>Grading criteria</a:t>
            </a:r>
          </a:p>
          <a:p>
            <a:pPr lvl="1"/>
            <a:r>
              <a:rPr lang="en-US" dirty="0"/>
              <a:t>Assignment descriptions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3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Professional Development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0" y="1825625"/>
            <a:ext cx="5734050" cy="4351338"/>
          </a:xfrm>
        </p:spPr>
        <p:txBody>
          <a:bodyPr/>
          <a:lstStyle/>
          <a:p>
            <a:r>
              <a:rPr lang="en-US" dirty="0"/>
              <a:t>Assess PD needs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Please complete the survey!</a:t>
            </a:r>
          </a:p>
          <a:p>
            <a:r>
              <a:rPr lang="en-US" dirty="0"/>
              <a:t>Provide variety of PD opportunities</a:t>
            </a:r>
          </a:p>
          <a:p>
            <a:r>
              <a:rPr lang="en-US" dirty="0"/>
              <a:t>Calendar of PD opportunities</a:t>
            </a:r>
          </a:p>
          <a:p>
            <a:pPr lvl="1"/>
            <a:r>
              <a:rPr lang="en-US" dirty="0"/>
              <a:t>Need info on professional associations, conferences &amp; certifications</a:t>
            </a:r>
          </a:p>
          <a:p>
            <a:r>
              <a:rPr lang="en-US" dirty="0"/>
              <a:t>Recognize faculty activities</a:t>
            </a:r>
          </a:p>
          <a:p>
            <a:pPr lvl="1"/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Scholarly activities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172523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3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Making it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done with deans and lead faculty</a:t>
            </a:r>
          </a:p>
          <a:p>
            <a:pPr lvl="1"/>
            <a:r>
              <a:rPr lang="en-US" dirty="0"/>
              <a:t>Lead faculty may or may not be the SME</a:t>
            </a:r>
          </a:p>
          <a:p>
            <a:r>
              <a:rPr lang="en-US" dirty="0"/>
              <a:t>Course map completed prior to course development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A course map for every course in the catalog</a:t>
            </a:r>
          </a:p>
          <a:p>
            <a:pPr lvl="1"/>
            <a:r>
              <a:rPr lang="en-US" dirty="0"/>
              <a:t>Use course map for F2F course development</a:t>
            </a:r>
          </a:p>
          <a:p>
            <a:r>
              <a:rPr lang="en-US" dirty="0"/>
              <a:t>Drs. Pi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ña &amp; Moran</a:t>
            </a:r>
            <a:r>
              <a:rPr lang="en-US" dirty="0"/>
              <a:t> &amp; IDs will work with Deans</a:t>
            </a:r>
          </a:p>
        </p:txBody>
      </p:sp>
    </p:spTree>
    <p:extLst>
      <p:ext uri="{BB962C8B-B14F-4D97-AF65-F5344CB8AC3E}">
        <p14:creationId xmlns:p14="http://schemas.microsoft.com/office/powerpoint/2010/main" val="43570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Our merged future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3861995" y="1690689"/>
            <a:ext cx="1196788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University Mission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3861994" y="2629745"/>
            <a:ext cx="1196789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 Mission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631587" y="3750336"/>
            <a:ext cx="1230407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</a:t>
            </a:r>
          </a:p>
          <a:p>
            <a:pPr algn="ctr"/>
            <a:r>
              <a:rPr lang="en-US" sz="1600" dirty="0"/>
              <a:t>Outcomes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4343853" y="3750336"/>
            <a:ext cx="2064120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Assessment of Program Outcomes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646386" y="5928759"/>
            <a:ext cx="1330813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Course-Level Objectives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343853" y="5928759"/>
            <a:ext cx="2064121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Assessment of Course-Level Objectives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460389" y="2228571"/>
            <a:ext cx="0" cy="401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2"/>
            <a:endCxn id="6" idx="0"/>
          </p:cNvCxnSpPr>
          <p:nvPr/>
        </p:nvCxnSpPr>
        <p:spPr>
          <a:xfrm rot="5400000">
            <a:off x="3562236" y="2852182"/>
            <a:ext cx="582709" cy="12135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3861994" y="4019277"/>
            <a:ext cx="481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3977199" y="6197700"/>
            <a:ext cx="366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2880361" y="4842907"/>
            <a:ext cx="3246120" cy="503143"/>
          </a:xfrm>
          <a:prstGeom prst="flowChartAlternateProcess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Mapping</a:t>
            </a:r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 flipH="1">
            <a:off x="3246790" y="4288218"/>
            <a:ext cx="1" cy="55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5375913" y="4288218"/>
            <a:ext cx="0" cy="55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96994" y="5380789"/>
            <a:ext cx="14798" cy="54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0"/>
          </p:cNvCxnSpPr>
          <p:nvPr/>
        </p:nvCxnSpPr>
        <p:spPr>
          <a:xfrm>
            <a:off x="5375913" y="5346050"/>
            <a:ext cx="1" cy="582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5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54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Benefits</a:t>
            </a:r>
          </a:p>
        </p:txBody>
      </p:sp>
      <p:sp>
        <p:nvSpPr>
          <p:cNvPr id="4" name="Up Arrow Callout 3"/>
          <p:cNvSpPr/>
          <p:nvPr/>
        </p:nvSpPr>
        <p:spPr>
          <a:xfrm>
            <a:off x="320040" y="5966460"/>
            <a:ext cx="8511540" cy="670560"/>
          </a:xfrm>
          <a:prstGeom prst="upArrowCallout">
            <a:avLst/>
          </a:prstGeom>
          <a:solidFill>
            <a:srgbClr val="C00000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Development (bottom up)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6703" y="3709784"/>
            <a:ext cx="1333976" cy="5535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PECC &amp; Assessment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90922" y="3665933"/>
            <a:ext cx="1524000" cy="591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Curriculum Committee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76133" y="3682377"/>
            <a:ext cx="1516380" cy="59151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3-year course review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4844" y="3692627"/>
            <a:ext cx="1349216" cy="5812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Outcomes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19987" y="3682377"/>
            <a:ext cx="1609725" cy="57507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F2F/OL Course Development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320040" y="1761171"/>
            <a:ext cx="8511540" cy="708660"/>
          </a:xfrm>
          <a:prstGeom prst="downArrowCallou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Accreditation and Regulatory Bodies (top down)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19100" y="2339341"/>
            <a:ext cx="8465820" cy="3550920"/>
          </a:xfrm>
          <a:prstGeom prst="cloudCallout">
            <a:avLst>
              <a:gd name="adj1" fmla="val -48981"/>
              <a:gd name="adj2" fmla="val 528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" y="5288280"/>
            <a:ext cx="129540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58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/>
              <a:t>Aligns course objectives, assessments to program</a:t>
            </a:r>
          </a:p>
          <a:p>
            <a:r>
              <a:rPr lang="en-US" dirty="0"/>
              <a:t>Academic Unit “owns” course</a:t>
            </a:r>
          </a:p>
          <a:p>
            <a:pPr lvl="1"/>
            <a:r>
              <a:rPr lang="en-US" dirty="0"/>
              <a:t>Assures that Dean’s wishes are met</a:t>
            </a:r>
          </a:p>
          <a:p>
            <a:r>
              <a:rPr lang="en-US" dirty="0"/>
              <a:t>Eliminates “stray” courses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&amp; 2</a:t>
            </a:r>
            <a:r>
              <a:rPr lang="en-US" baseline="30000" dirty="0"/>
              <a:t>nd</a:t>
            </a:r>
            <a:r>
              <a:rPr lang="en-US" dirty="0"/>
              <a:t> parts of course map can be used by Deans </a:t>
            </a:r>
          </a:p>
          <a:p>
            <a:pPr lvl="1"/>
            <a:r>
              <a:rPr lang="en-US" dirty="0"/>
              <a:t>Accreditation evidence </a:t>
            </a:r>
            <a:r>
              <a:rPr lang="en-US" dirty="0">
                <a:solidFill>
                  <a:srgbClr val="FF0000"/>
                </a:solidFill>
              </a:rPr>
              <a:t>(SACSCOC and Programmatic)</a:t>
            </a:r>
          </a:p>
          <a:p>
            <a:pPr lvl="1"/>
            <a:r>
              <a:rPr lang="en-US" dirty="0"/>
              <a:t>PECC</a:t>
            </a:r>
          </a:p>
          <a:p>
            <a:pPr lvl="1"/>
            <a:r>
              <a:rPr lang="en-US" dirty="0"/>
              <a:t>Curriculum Committee</a:t>
            </a:r>
          </a:p>
          <a:p>
            <a:pPr lvl="1"/>
            <a:r>
              <a:rPr lang="en-US" dirty="0"/>
              <a:t>3-year course evaluation/update</a:t>
            </a:r>
          </a:p>
          <a:p>
            <a:pPr lvl="1"/>
            <a:r>
              <a:rPr lang="en-US" dirty="0"/>
              <a:t>Collaboration on courses shared with other programs</a:t>
            </a:r>
          </a:p>
          <a:p>
            <a:pPr lvl="1"/>
            <a:r>
              <a:rPr lang="en-US" dirty="0"/>
              <a:t>Development of online, hybrid and F2F courses</a:t>
            </a:r>
          </a:p>
        </p:txBody>
      </p:sp>
    </p:spTree>
    <p:extLst>
      <p:ext uri="{BB962C8B-B14F-4D97-AF65-F5344CB8AC3E}">
        <p14:creationId xmlns:p14="http://schemas.microsoft.com/office/powerpoint/2010/main" val="356558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5538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will our merged future be?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805" b="21610"/>
          <a:stretch/>
        </p:blipFill>
        <p:spPr>
          <a:xfrm>
            <a:off x="3138941" y="2897293"/>
            <a:ext cx="2470289" cy="1064660"/>
          </a:xfrm>
          <a:prstGeom prst="rect">
            <a:avLst/>
          </a:prstGeom>
        </p:spPr>
      </p:pic>
      <p:pic>
        <p:nvPicPr>
          <p:cNvPr id="1026" name="Picture 2" descr="Image result for sullivan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2" y="1988805"/>
            <a:ext cx="1672591" cy="13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612" y="5242462"/>
            <a:ext cx="1724336" cy="1291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7554" r="10772"/>
          <a:stretch/>
        </p:blipFill>
        <p:spPr>
          <a:xfrm>
            <a:off x="494740" y="3691795"/>
            <a:ext cx="1522236" cy="117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221" y="5242463"/>
            <a:ext cx="1479988" cy="1291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550" y="5242462"/>
            <a:ext cx="1940911" cy="1291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103" y="3594243"/>
            <a:ext cx="1614936" cy="1210546"/>
          </a:xfrm>
          <a:prstGeom prst="rect">
            <a:avLst/>
          </a:prstGeom>
        </p:spPr>
      </p:pic>
      <p:pic>
        <p:nvPicPr>
          <p:cNvPr id="1028" name="Picture 4" descr="Image result for 4000 dupont circ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68" y="1988805"/>
            <a:ext cx="1714496" cy="12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1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61" y="1659467"/>
            <a:ext cx="6232806" cy="46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Objectives for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580" y="1825625"/>
            <a:ext cx="5779770" cy="4351338"/>
          </a:xfrm>
        </p:spPr>
        <p:txBody>
          <a:bodyPr/>
          <a:lstStyle/>
          <a:p>
            <a:r>
              <a:rPr lang="en-US" dirty="0"/>
              <a:t>Discuss advantages and challenges of current course development processes</a:t>
            </a:r>
          </a:p>
          <a:p>
            <a:r>
              <a:rPr lang="en-US" dirty="0"/>
              <a:t>Discuss the benefits of college-level and course-level mapping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9" y="1955164"/>
            <a:ext cx="1926221" cy="16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5538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will our merged future be?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805" b="21610"/>
          <a:stretch/>
        </p:blipFill>
        <p:spPr>
          <a:xfrm>
            <a:off x="3138941" y="2897293"/>
            <a:ext cx="2470289" cy="1064660"/>
          </a:xfrm>
          <a:prstGeom prst="rect">
            <a:avLst/>
          </a:prstGeom>
        </p:spPr>
      </p:pic>
      <p:pic>
        <p:nvPicPr>
          <p:cNvPr id="1026" name="Picture 2" descr="Image result for sullivan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2" y="1988805"/>
            <a:ext cx="1672591" cy="13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612" y="5242462"/>
            <a:ext cx="1724336" cy="1291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7554" r="10772"/>
          <a:stretch/>
        </p:blipFill>
        <p:spPr>
          <a:xfrm>
            <a:off x="494740" y="3691795"/>
            <a:ext cx="1522236" cy="117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221" y="5242463"/>
            <a:ext cx="1479988" cy="1291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550" y="5242462"/>
            <a:ext cx="1940911" cy="1291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103" y="3594243"/>
            <a:ext cx="1614936" cy="1210546"/>
          </a:xfrm>
          <a:prstGeom prst="rect">
            <a:avLst/>
          </a:prstGeom>
        </p:spPr>
      </p:pic>
      <p:pic>
        <p:nvPicPr>
          <p:cNvPr id="1028" name="Picture 4" descr="Image result for 4000 dupont circ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68" y="1988805"/>
            <a:ext cx="1714496" cy="12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7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27959"/>
            <a:ext cx="7886700" cy="34490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institution places primary responsibility for the </a:t>
            </a:r>
            <a:r>
              <a:rPr lang="en-US" b="1" dirty="0">
                <a:solidFill>
                  <a:srgbClr val="0070C0"/>
                </a:solidFill>
              </a:rPr>
              <a:t>content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quality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effectiveness</a:t>
            </a:r>
            <a:r>
              <a:rPr lang="en-US" dirty="0"/>
              <a:t> of the curriculum with its faculty.”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-- Principles of Accreditation 10.4 (2017)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27" y="338137"/>
            <a:ext cx="5381300" cy="20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1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0707"/>
          </a:xfrm>
        </p:spPr>
        <p:txBody>
          <a:bodyPr>
            <a:normAutofit/>
          </a:bodyPr>
          <a:lstStyle/>
          <a:p>
            <a:r>
              <a:rPr lang="en-US" dirty="0"/>
              <a:t>Academic Unit</a:t>
            </a:r>
          </a:p>
          <a:p>
            <a:pPr lvl="1"/>
            <a:r>
              <a:rPr lang="en-US" dirty="0"/>
              <a:t>Determines </a:t>
            </a:r>
            <a:r>
              <a:rPr lang="en-US" b="1" dirty="0">
                <a:solidFill>
                  <a:srgbClr val="0070C0"/>
                </a:solidFill>
              </a:rPr>
              <a:t>content</a:t>
            </a:r>
            <a:r>
              <a:rPr lang="en-US" dirty="0"/>
              <a:t> to be taught (curriculum)</a:t>
            </a:r>
          </a:p>
          <a:p>
            <a:endParaRPr lang="en-US" dirty="0"/>
          </a:p>
          <a:p>
            <a:r>
              <a:rPr lang="en-US" dirty="0"/>
              <a:t>Instructional Design</a:t>
            </a:r>
          </a:p>
          <a:p>
            <a:pPr lvl="1"/>
            <a:r>
              <a:rPr lang="en-US" dirty="0"/>
              <a:t>Performs “heavy lifting” of course development</a:t>
            </a:r>
          </a:p>
          <a:p>
            <a:pPr lvl="1"/>
            <a:r>
              <a:rPr lang="en-US" dirty="0"/>
              <a:t>Combines expertise of instructional designers with that of the subject matter experts</a:t>
            </a:r>
          </a:p>
          <a:p>
            <a:endParaRPr lang="en-US" dirty="0"/>
          </a:p>
          <a:p>
            <a:r>
              <a:rPr lang="en-US" dirty="0"/>
              <a:t>Academic Unit</a:t>
            </a:r>
          </a:p>
          <a:p>
            <a:pPr lvl="1"/>
            <a:r>
              <a:rPr lang="en-US" dirty="0"/>
              <a:t>Evaluates </a:t>
            </a:r>
            <a:r>
              <a:rPr lang="en-US" b="1" dirty="0">
                <a:solidFill>
                  <a:srgbClr val="FF0000"/>
                </a:solidFill>
              </a:rPr>
              <a:t>quality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effectiveness</a:t>
            </a:r>
            <a:r>
              <a:rPr lang="en-US" dirty="0"/>
              <a:t> and approves course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0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It has too often been the case…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3572435" y="1863307"/>
            <a:ext cx="1196788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University Mission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3572434" y="2773705"/>
            <a:ext cx="1196789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 Mission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927861" y="3922954"/>
            <a:ext cx="1652194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Program-Level</a:t>
            </a:r>
          </a:p>
          <a:p>
            <a:pPr algn="ctr"/>
            <a:r>
              <a:rPr lang="en-US" sz="1600" dirty="0"/>
              <a:t>Outcomes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4054293" y="3922954"/>
            <a:ext cx="2064120" cy="53788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Assessment of Program Outcomes</a:t>
            </a: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170829" y="2401189"/>
            <a:ext cx="0" cy="372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2"/>
            <a:endCxn id="6" idx="0"/>
          </p:cNvCxnSpPr>
          <p:nvPr/>
        </p:nvCxnSpPr>
        <p:spPr>
          <a:xfrm rot="5400000">
            <a:off x="3156711" y="2908835"/>
            <a:ext cx="611367" cy="14168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3580055" y="4191895"/>
            <a:ext cx="474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28650" y="4968240"/>
            <a:ext cx="1226820" cy="70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#1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86353" y="4850432"/>
            <a:ext cx="1226820" cy="70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#3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53300" y="5676900"/>
            <a:ext cx="1226820" cy="70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#4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68883" y="5898182"/>
            <a:ext cx="1226820" cy="70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#2</a:t>
            </a:r>
          </a:p>
        </p:txBody>
      </p:sp>
    </p:spTree>
    <p:extLst>
      <p:ext uri="{BB962C8B-B14F-4D97-AF65-F5344CB8AC3E}">
        <p14:creationId xmlns:p14="http://schemas.microsoft.com/office/powerpoint/2010/main" val="55051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8101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“Bottom up” approach (SU Online) </a:t>
            </a:r>
          </a:p>
        </p:txBody>
      </p:sp>
      <p:sp>
        <p:nvSpPr>
          <p:cNvPr id="4" name="Up Arrow Callout 3"/>
          <p:cNvSpPr/>
          <p:nvPr/>
        </p:nvSpPr>
        <p:spPr>
          <a:xfrm>
            <a:off x="320040" y="5197794"/>
            <a:ext cx="8511540" cy="1439226"/>
          </a:xfrm>
          <a:prstGeom prst="upArrowCallou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717256" y="5881810"/>
            <a:ext cx="1562100" cy="5972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Standards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0540" y="5881810"/>
            <a:ext cx="1615440" cy="6067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Measurable Outcomes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31745" y="5875144"/>
            <a:ext cx="1805940" cy="6067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Align Outcomes &amp; Assessments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67500" y="5875144"/>
            <a:ext cx="1939290" cy="59602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Consistent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245065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Accreditation &amp; regulatory bodies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320040" y="1744980"/>
            <a:ext cx="8511540" cy="1617940"/>
          </a:xfrm>
          <a:prstGeom prst="downArrowCallou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740116" y="1986558"/>
            <a:ext cx="1562100" cy="5972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Standards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00" y="1986558"/>
            <a:ext cx="1615440" cy="6067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Measurable Outcomes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54605" y="1979892"/>
            <a:ext cx="1805940" cy="6067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Align Outcomes &amp; Assessments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0360" y="1979892"/>
            <a:ext cx="1939290" cy="59602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Consistent Across Modalities</a:t>
            </a:r>
          </a:p>
        </p:txBody>
      </p:sp>
    </p:spTree>
    <p:extLst>
      <p:ext uri="{BB962C8B-B14F-4D97-AF65-F5344CB8AC3E}">
        <p14:creationId xmlns:p14="http://schemas.microsoft.com/office/powerpoint/2010/main" val="30311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760</Words>
  <Application>Microsoft Office PowerPoint</Application>
  <PresentationFormat>On-screen Show (4:3)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Professional Development Goals</vt:lpstr>
      <vt:lpstr>Objectives for this session</vt:lpstr>
      <vt:lpstr>How will our merged future be?</vt:lpstr>
      <vt:lpstr>PowerPoint Presentation</vt:lpstr>
      <vt:lpstr>Roles</vt:lpstr>
      <vt:lpstr>It has too often been the case…</vt:lpstr>
      <vt:lpstr>“Bottom up” approach (SU Online) </vt:lpstr>
      <vt:lpstr>Accreditation &amp; regulatory bodies</vt:lpstr>
      <vt:lpstr>Filling the gap</vt:lpstr>
      <vt:lpstr>Goal is alignment</vt:lpstr>
      <vt:lpstr>Reach the goal</vt:lpstr>
      <vt:lpstr>How it started: COBA OER Pilot</vt:lpstr>
      <vt:lpstr>Course map</vt:lpstr>
      <vt:lpstr>Current course development</vt:lpstr>
      <vt:lpstr>New course development</vt:lpstr>
      <vt:lpstr>www.sullivanonline.net</vt:lpstr>
      <vt:lpstr>Program-to-course map (Dean)</vt:lpstr>
      <vt:lpstr>Weekly course map (SME &amp; ID)</vt:lpstr>
      <vt:lpstr>Making it work</vt:lpstr>
      <vt:lpstr>Our merged future</vt:lpstr>
      <vt:lpstr>Benefits</vt:lpstr>
      <vt:lpstr>Benefits</vt:lpstr>
      <vt:lpstr>How will our merged future be?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Pina, Anthony</dc:creator>
  <cp:lastModifiedBy>Pina, Anthony</cp:lastModifiedBy>
  <cp:revision>90</cp:revision>
  <dcterms:created xsi:type="dcterms:W3CDTF">2017-11-21T13:40:38Z</dcterms:created>
  <dcterms:modified xsi:type="dcterms:W3CDTF">2017-12-28T22:13:27Z</dcterms:modified>
</cp:coreProperties>
</file>