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9" r:id="rId6"/>
    <p:sldId id="264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422" y="-108"/>
      </p:cViewPr>
      <p:guideLst>
        <p:guide orient="horz" pos="960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92CEC-9E41-44B8-9931-F00ACEE363A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C2302-DF71-46D1-A5CE-33B0F399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Headings styles</a:t>
            </a:r>
            <a:r>
              <a:rPr lang="en-US" baseline="0" dirty="0" smtClean="0"/>
              <a:t> would be decided by us and then we need to set them up as quick styles in our version of Word so they can be used for handouts.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Headings for content to be copied/pasted in Blackboard are a different process/case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C2302-DF71-46D1-A5CE-33B0F39907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4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C2302-DF71-46D1-A5CE-33B0F39907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75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0F36D2-7619-44AA-8219-B785224F4AE1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B8D086-7B9C-4813-BE88-2298492717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Handouts Compliant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Features to Use Within Native Programs to Ensure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Issues in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Screen readers can read/vocalize text on slides including alt text for images</a:t>
            </a:r>
          </a:p>
          <a:p>
            <a:r>
              <a:rPr lang="en-US" dirty="0" smtClean="0"/>
              <a:t>Audio narration…not so much</a:t>
            </a:r>
          </a:p>
          <a:p>
            <a:pPr lvl="1"/>
            <a:r>
              <a:rPr lang="en-US" dirty="0" smtClean="0"/>
              <a:t>Thoroughly discuss slides content/words in the narration</a:t>
            </a:r>
          </a:p>
          <a:p>
            <a:pPr lvl="1"/>
            <a:r>
              <a:rPr lang="en-US" dirty="0" smtClean="0"/>
              <a:t>Provide transcript of the narration/actual script of words </a:t>
            </a:r>
          </a:p>
          <a:p>
            <a:pPr lvl="2"/>
            <a:r>
              <a:rPr lang="en-US" dirty="0" smtClean="0"/>
              <a:t>Work around is to put these into ‘Notes’ and save/link to a version as handout (not just saving as slide show)</a:t>
            </a:r>
          </a:p>
          <a:p>
            <a:pPr lvl="1"/>
            <a:r>
              <a:rPr lang="en-US" dirty="0" smtClean="0"/>
              <a:t>Use the Link Narration box</a:t>
            </a:r>
          </a:p>
        </p:txBody>
      </p:sp>
    </p:spTree>
    <p:extLst>
      <p:ext uri="{BB962C8B-B14F-4D97-AF65-F5344CB8AC3E}">
        <p14:creationId xmlns:p14="http://schemas.microsoft.com/office/powerpoint/2010/main" val="11301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file formats and Accessibility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95800" cy="4525963"/>
          </a:xfrm>
        </p:spPr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ppt</a:t>
            </a:r>
            <a:r>
              <a:rPr lang="en-US" dirty="0" smtClean="0"/>
              <a:t> and .</a:t>
            </a:r>
            <a:r>
              <a:rPr lang="en-US" dirty="0" err="1" smtClean="0"/>
              <a:t>pptx</a:t>
            </a:r>
            <a:r>
              <a:rPr lang="en-US" dirty="0" smtClean="0"/>
              <a:t> work if </a:t>
            </a:r>
            <a:r>
              <a:rPr lang="en-US" dirty="0" err="1" smtClean="0"/>
              <a:t>ppt</a:t>
            </a:r>
            <a:r>
              <a:rPr lang="en-US" dirty="0" smtClean="0"/>
              <a:t> uses built in accessible features and tips </a:t>
            </a:r>
          </a:p>
          <a:p>
            <a:r>
              <a:rPr lang="en-US" dirty="0" smtClean="0"/>
              <a:t>Use the Accessibility Checker</a:t>
            </a:r>
          </a:p>
          <a:p>
            <a:pPr lvl="1"/>
            <a:r>
              <a:rPr lang="en-US" dirty="0" smtClean="0"/>
              <a:t>File&gt;Check for Issues&gt;Check Accessibility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40" y="2895600"/>
            <a:ext cx="4493036" cy="38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title="Example of Accessibility Error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3" r="6333"/>
          <a:stretch>
            <a:fillRect/>
          </a:stretch>
        </p:blipFill>
        <p:spPr>
          <a:xfrm>
            <a:off x="533400" y="914400"/>
            <a:ext cx="6400800" cy="465512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22288"/>
          </a:xfrm>
        </p:spPr>
        <p:txBody>
          <a:bodyPr/>
          <a:lstStyle/>
          <a:p>
            <a:r>
              <a:rPr lang="en-US" dirty="0" smtClean="0"/>
              <a:t>Report showing errors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867400"/>
            <a:ext cx="8077200" cy="76835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dirty="0" smtClean="0">
                <a:cs typeface="Arial" panose="020B0604020202020204" pitchFamily="34" charset="0"/>
              </a:rPr>
              <a:t>Slide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10 I did not choose a template that included a graphic  - I just inserted one without alt text …and created an error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Accessibility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pdfs are black boxes to readers</a:t>
            </a:r>
          </a:p>
          <a:p>
            <a:r>
              <a:rPr lang="en-US" dirty="0" smtClean="0"/>
              <a:t>Scanning a doc to pdf</a:t>
            </a:r>
          </a:p>
          <a:p>
            <a:pPr lvl="1"/>
            <a:r>
              <a:rPr lang="en-US" dirty="0" smtClean="0"/>
              <a:t>Creates a picture of the document/not readable</a:t>
            </a:r>
          </a:p>
          <a:p>
            <a:pPr lvl="1"/>
            <a:r>
              <a:rPr lang="en-US" dirty="0" smtClean="0"/>
              <a:t>Can check to run optical character recognition (OCR) but is not perfect</a:t>
            </a:r>
          </a:p>
          <a:p>
            <a:r>
              <a:rPr lang="en-US" dirty="0" smtClean="0"/>
              <a:t>If creating in Word/Adobe must check the item that makes doc accessible to reader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title="Example saving a Word doc as a PDF, Step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0" b="5410"/>
          <a:stretch>
            <a:fillRect/>
          </a:stretch>
        </p:blipFill>
        <p:spPr>
          <a:xfrm>
            <a:off x="256797" y="838200"/>
            <a:ext cx="6181725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5867400" cy="522288"/>
          </a:xfrm>
        </p:spPr>
        <p:txBody>
          <a:bodyPr/>
          <a:lstStyle/>
          <a:p>
            <a:r>
              <a:rPr lang="en-US" dirty="0" smtClean="0"/>
              <a:t>Save PDF in word steps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1019982"/>
          </a:xfrm>
        </p:spPr>
        <p:txBody>
          <a:bodyPr>
            <a:noAutofit/>
          </a:bodyPr>
          <a:lstStyle/>
          <a:p>
            <a:r>
              <a:rPr lang="en-US" sz="1800" dirty="0" smtClean="0"/>
              <a:t>Select pdf</a:t>
            </a:r>
          </a:p>
          <a:p>
            <a:r>
              <a:rPr lang="en-US" sz="1800" dirty="0" smtClean="0"/>
              <a:t>Go to Options</a:t>
            </a:r>
          </a:p>
          <a:p>
            <a:r>
              <a:rPr lang="en-US" sz="1800" dirty="0" smtClean="0"/>
              <a:t>Check accessibility</a:t>
            </a:r>
            <a:endParaRPr lang="en-US" sz="1800" dirty="0"/>
          </a:p>
        </p:txBody>
      </p:sp>
      <p:pic>
        <p:nvPicPr>
          <p:cNvPr id="6" name="Picture 5" title="Example saving Word doc to PDF, Ste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81200"/>
            <a:ext cx="2705478" cy="414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Spreadsheets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Interfaces with readers well</a:t>
            </a:r>
          </a:p>
          <a:p>
            <a:r>
              <a:rPr lang="en-US" dirty="0" smtClean="0"/>
              <a:t>Tag first cell as Title</a:t>
            </a:r>
          </a:p>
          <a:p>
            <a:pPr lvl="1"/>
            <a:r>
              <a:rPr lang="en-US" dirty="0" smtClean="0"/>
              <a:t>It then knows this is the row and column titles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657" y="3276600"/>
            <a:ext cx="6167015" cy="329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546281"/>
            <a:ext cx="3010320" cy="22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44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Word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headers rather than formatting manually</a:t>
            </a:r>
          </a:p>
          <a:p>
            <a:pPr lvl="1"/>
            <a:r>
              <a:rPr lang="en-US" dirty="0" smtClean="0"/>
              <a:t>Start with Heading 1 as topmost defined heading</a:t>
            </a:r>
          </a:p>
          <a:p>
            <a:pPr lvl="1"/>
            <a:r>
              <a:rPr lang="en-US" dirty="0" smtClean="0"/>
              <a:t>Do not skip Headings</a:t>
            </a:r>
          </a:p>
          <a:p>
            <a:r>
              <a:rPr lang="en-US" dirty="0" smtClean="0"/>
              <a:t>Use Table of Content for complex documents</a:t>
            </a:r>
          </a:p>
          <a:p>
            <a:r>
              <a:rPr lang="en-US" dirty="0" smtClean="0"/>
              <a:t>Use a san serif font</a:t>
            </a:r>
          </a:p>
          <a:p>
            <a:pPr lvl="1"/>
            <a:r>
              <a:rPr lang="en-US" dirty="0" smtClean="0"/>
              <a:t>Body text 10-12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Line and a half spacing</a:t>
            </a:r>
          </a:p>
          <a:p>
            <a:pPr lvl="1"/>
            <a:r>
              <a:rPr lang="en-US" dirty="0" smtClean="0"/>
              <a:t>Line length (?)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Images in Word </a:t>
            </a:r>
            <a:r>
              <a:rPr lang="en-US" dirty="0"/>
              <a:t>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Alt Text tags for all </a:t>
            </a:r>
            <a:r>
              <a:rPr lang="en-US" dirty="0" smtClean="0"/>
              <a:t>images</a:t>
            </a:r>
          </a:p>
          <a:p>
            <a:pPr lvl="1"/>
            <a:r>
              <a:rPr lang="en-US" dirty="0" smtClean="0"/>
              <a:t>Short for most images</a:t>
            </a:r>
          </a:p>
          <a:p>
            <a:pPr lvl="1"/>
            <a:r>
              <a:rPr lang="en-US" dirty="0" smtClean="0"/>
              <a:t>Include relevant words if graphic uses words</a:t>
            </a:r>
            <a:endParaRPr lang="en-US" dirty="0"/>
          </a:p>
          <a:p>
            <a:pPr lvl="1"/>
            <a:r>
              <a:rPr lang="en-US" dirty="0" smtClean="0"/>
              <a:t>Null “” for pictures that are not specifically relevant/decoration only</a:t>
            </a:r>
          </a:p>
          <a:p>
            <a:r>
              <a:rPr lang="en-US" dirty="0" smtClean="0"/>
              <a:t>Do one of these for complex graphics</a:t>
            </a:r>
          </a:p>
          <a:p>
            <a:pPr lvl="1"/>
            <a:r>
              <a:rPr lang="en-US" dirty="0" smtClean="0"/>
              <a:t>Add long description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 explanation in a doc of ‘explanations’ as alternate presentation </a:t>
            </a:r>
          </a:p>
          <a:p>
            <a:pPr lvl="1"/>
            <a:r>
              <a:rPr lang="en-US" dirty="0" smtClean="0"/>
              <a:t>Explain above/below the graphic within main document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72" b="15372"/>
          <a:stretch>
            <a:fillRect/>
          </a:stretch>
        </p:blipFill>
        <p:spPr>
          <a:xfrm>
            <a:off x="4724400" y="2895600"/>
            <a:ext cx="4191000" cy="3048000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04800" y="1524000"/>
            <a:ext cx="5562600" cy="4648200"/>
          </a:xfrm>
        </p:spPr>
        <p:txBody>
          <a:bodyPr>
            <a:noAutofit/>
          </a:bodyPr>
          <a:lstStyle/>
          <a:p>
            <a:pPr marL="342900" indent="-342900">
              <a:buFont typeface="Wingdings 2" panose="05020102010507070707" pitchFamily="18" charset="2"/>
              <a:buChar char="Ò"/>
            </a:pPr>
            <a:r>
              <a:rPr lang="en-US" sz="2800" dirty="0" smtClean="0"/>
              <a:t>Introduce with text explanation of table</a:t>
            </a:r>
          </a:p>
          <a:p>
            <a:pPr lvl="1"/>
            <a:r>
              <a:rPr lang="en-US" sz="2400" dirty="0" smtClean="0"/>
              <a:t>If possible spell out numbers in explanation</a:t>
            </a:r>
          </a:p>
          <a:p>
            <a:pPr marL="457200" indent="-457200">
              <a:buFont typeface="Wingdings 2" panose="05020102010507070707" pitchFamily="18" charset="2"/>
              <a:buChar char="Ò"/>
            </a:pPr>
            <a:r>
              <a:rPr lang="en-US" sz="2800" dirty="0" smtClean="0"/>
              <a:t>Use Summary/Alt text</a:t>
            </a:r>
          </a:p>
          <a:p>
            <a:pPr marL="457200" indent="-457200">
              <a:buFont typeface="Wingdings 2" panose="05020102010507070707" pitchFamily="18" charset="2"/>
              <a:buChar char="Ò"/>
            </a:pPr>
            <a:r>
              <a:rPr lang="en-US" sz="2800" dirty="0" smtClean="0"/>
              <a:t>Avoid using empty chunk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0" dirty="0" smtClean="0"/>
              <a:t>Tables in Word Documents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21608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72" b="15372"/>
          <a:stretch>
            <a:fillRect/>
          </a:stretch>
        </p:blipFill>
        <p:spPr>
          <a:xfrm>
            <a:off x="330200" y="1524000"/>
            <a:ext cx="5105400" cy="371301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6096000" cy="990600"/>
          </a:xfrm>
        </p:spPr>
        <p:txBody>
          <a:bodyPr>
            <a:normAutofit/>
          </a:bodyPr>
          <a:lstStyle/>
          <a:p>
            <a:r>
              <a:rPr lang="en-US" sz="3600" b="0" dirty="0" smtClean="0"/>
              <a:t>Table Headings in Word</a:t>
            </a:r>
            <a:endParaRPr lang="en-US" sz="36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334000"/>
            <a:ext cx="8382000" cy="11430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 2" panose="05020102010507070707" pitchFamily="18" charset="2"/>
              <a:buChar char="Ò"/>
            </a:pPr>
            <a:r>
              <a:rPr lang="en-US" sz="2800" dirty="0"/>
              <a:t>Designate header - first row for column headings</a:t>
            </a:r>
          </a:p>
          <a:p>
            <a:pPr lvl="1"/>
            <a:r>
              <a:rPr lang="en-US" sz="2800" dirty="0"/>
              <a:t>Repeat across pages</a:t>
            </a:r>
          </a:p>
          <a:p>
            <a:pPr marL="342900" indent="-342900">
              <a:buFont typeface="Wingdings 2" panose="05020102010507070707" pitchFamily="18" charset="2"/>
              <a:buChar char="Ò"/>
            </a:pPr>
            <a:r>
              <a:rPr lang="en-US" sz="2800" dirty="0"/>
              <a:t>Use heading style for row and column heading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file format and accessibility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.doc and .</a:t>
            </a:r>
            <a:r>
              <a:rPr lang="en-US" dirty="0" err="1" smtClean="0"/>
              <a:t>docx</a:t>
            </a:r>
            <a:r>
              <a:rPr lang="en-US" dirty="0" smtClean="0"/>
              <a:t> may work best with readers</a:t>
            </a:r>
          </a:p>
          <a:p>
            <a:r>
              <a:rPr lang="en-US" dirty="0" smtClean="0"/>
              <a:t>.rtf retains most features and works with assistive tech</a:t>
            </a:r>
          </a:p>
          <a:p>
            <a:r>
              <a:rPr lang="en-US" dirty="0" smtClean="0"/>
              <a:t>Avoid .txt</a:t>
            </a:r>
          </a:p>
          <a:p>
            <a:r>
              <a:rPr lang="en-US" dirty="0" smtClean="0"/>
              <a:t>Use accessibility checker</a:t>
            </a:r>
          </a:p>
          <a:p>
            <a:pPr lvl="1"/>
            <a:r>
              <a:rPr lang="en-US" dirty="0"/>
              <a:t>File&gt;Check for Issues&gt;Check Accessibility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Accessible </a:t>
            </a:r>
            <a:r>
              <a:rPr lang="en-US" dirty="0" err="1" smtClean="0"/>
              <a:t>Powerpoint</a:t>
            </a:r>
            <a:r>
              <a:rPr lang="en-US" dirty="0" smtClean="0"/>
              <a:t>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slide templates, already accessible to readers</a:t>
            </a:r>
          </a:p>
          <a:p>
            <a:pPr lvl="1"/>
            <a:r>
              <a:rPr lang="en-US" dirty="0" smtClean="0"/>
              <a:t>E.g., ‘Two columns slide’ when you need columns</a:t>
            </a:r>
          </a:p>
          <a:p>
            <a:r>
              <a:rPr lang="en-US" dirty="0" smtClean="0"/>
              <a:t>Use simplest layout to convey relationship</a:t>
            </a:r>
          </a:p>
          <a:p>
            <a:r>
              <a:rPr lang="en-US" dirty="0" smtClean="0"/>
              <a:t>Ensure all slides have unique titles</a:t>
            </a:r>
          </a:p>
          <a:p>
            <a:r>
              <a:rPr lang="en-US" dirty="0" smtClean="0"/>
              <a:t>Use legible type, sans serif </a:t>
            </a:r>
          </a:p>
          <a:p>
            <a:pPr lvl="1"/>
            <a:r>
              <a:rPr lang="en-US" dirty="0"/>
              <a:t>Font size never less than 12 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smtClean="0"/>
              <a:t>Avoid excessive brevity</a:t>
            </a:r>
          </a:p>
          <a:p>
            <a:pPr lvl="1"/>
            <a:r>
              <a:rPr lang="en-US" dirty="0" smtClean="0"/>
              <a:t>6 by 6 rule may lead to removing words to fit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Contrast in PPT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Dark type on a light background or vice versa best</a:t>
            </a:r>
          </a:p>
          <a:p>
            <a:r>
              <a:rPr lang="en-US" dirty="0" smtClean="0"/>
              <a:t>Do not rely on designs as they are</a:t>
            </a:r>
          </a:p>
          <a:p>
            <a:pPr lvl="1"/>
            <a:r>
              <a:rPr lang="en-US" dirty="0" smtClean="0"/>
              <a:t>What do you see here? Is this a good design as is?</a:t>
            </a:r>
          </a:p>
          <a:p>
            <a:r>
              <a:rPr lang="en-US" dirty="0" smtClean="0"/>
              <a:t>Use adequate white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9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Bells and Whistles – To Use or Not to Use that is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not use features just because they are there</a:t>
            </a:r>
          </a:p>
          <a:p>
            <a:r>
              <a:rPr lang="en-US" dirty="0" smtClean="0"/>
              <a:t>Use them to draw attention or keep focus if warranted</a:t>
            </a:r>
          </a:p>
          <a:p>
            <a:r>
              <a:rPr lang="en-US" dirty="0" smtClean="0"/>
              <a:t>Best practice is to avoid</a:t>
            </a:r>
          </a:p>
          <a:p>
            <a:pPr lvl="1"/>
            <a:r>
              <a:rPr lang="en-US" dirty="0" smtClean="0"/>
              <a:t>Added text boxes</a:t>
            </a:r>
          </a:p>
          <a:p>
            <a:pPr lvl="1"/>
            <a:r>
              <a:rPr lang="en-US" dirty="0" smtClean="0"/>
              <a:t>Animations (can cause readers to crash)</a:t>
            </a:r>
          </a:p>
          <a:p>
            <a:pPr lvl="1"/>
            <a:r>
              <a:rPr lang="en-US" dirty="0" smtClean="0"/>
              <a:t>Slide transitions</a:t>
            </a:r>
          </a:p>
          <a:p>
            <a:pPr lvl="1"/>
            <a:r>
              <a:rPr lang="en-US" dirty="0" smtClean="0"/>
              <a:t>Automatic timing (let reader decide pace)</a:t>
            </a:r>
          </a:p>
          <a:p>
            <a:pPr lvl="1"/>
            <a:r>
              <a:rPr lang="en-US" dirty="0" smtClean="0"/>
              <a:t>Hyperlinks/buttons (do not work with readers)</a:t>
            </a:r>
          </a:p>
        </p:txBody>
      </p:sp>
    </p:spTree>
    <p:extLst>
      <p:ext uri="{BB962C8B-B14F-4D97-AF65-F5344CB8AC3E}">
        <p14:creationId xmlns:p14="http://schemas.microsoft.com/office/powerpoint/2010/main" val="27864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625</Words>
  <Application>Microsoft Office PowerPoint</Application>
  <PresentationFormat>On-screen Show (4:3)</PresentationFormat>
  <Paragraphs>89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How to Make Handouts Compliant</vt:lpstr>
      <vt:lpstr>Microsoft Word Documents</vt:lpstr>
      <vt:lpstr>Images in Word Documents</vt:lpstr>
      <vt:lpstr>Tables in Word Documents</vt:lpstr>
      <vt:lpstr>Table Headings in Word</vt:lpstr>
      <vt:lpstr>Best file format and accessibility checker</vt:lpstr>
      <vt:lpstr>Creating Accessible Powerpoint Presentations</vt:lpstr>
      <vt:lpstr>Checking Contrast in PPT</vt:lpstr>
      <vt:lpstr>Bells and Whistles – To Use or Not to Use that is the question</vt:lpstr>
      <vt:lpstr>Audio Issues in Powerpoint</vt:lpstr>
      <vt:lpstr>Best file formats and Accessibility Checker</vt:lpstr>
      <vt:lpstr>Report showing errors</vt:lpstr>
      <vt:lpstr>PDF Accessibility Issues</vt:lpstr>
      <vt:lpstr>Save PDF in word steps</vt:lpstr>
      <vt:lpstr>Excel Spreadsheets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Handouts Compliant</dc:title>
  <dc:creator>Decker, Kathleen</dc:creator>
  <cp:lastModifiedBy>Decker, Kathleen</cp:lastModifiedBy>
  <cp:revision>17</cp:revision>
  <dcterms:created xsi:type="dcterms:W3CDTF">2016-04-05T13:04:19Z</dcterms:created>
  <dcterms:modified xsi:type="dcterms:W3CDTF">2016-04-05T15:49:55Z</dcterms:modified>
</cp:coreProperties>
</file>